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1" r:id="rId2"/>
  </p:sldMasterIdLst>
  <p:notesMasterIdLst>
    <p:notesMasterId r:id="rId16"/>
  </p:notesMasterIdLst>
  <p:sldIdLst>
    <p:sldId id="305" r:id="rId3"/>
    <p:sldId id="312" r:id="rId4"/>
    <p:sldId id="321" r:id="rId5"/>
    <p:sldId id="362" r:id="rId6"/>
    <p:sldId id="355" r:id="rId7"/>
    <p:sldId id="359" r:id="rId8"/>
    <p:sldId id="358" r:id="rId9"/>
    <p:sldId id="366" r:id="rId10"/>
    <p:sldId id="365" r:id="rId11"/>
    <p:sldId id="357" r:id="rId12"/>
    <p:sldId id="356" r:id="rId13"/>
    <p:sldId id="319" r:id="rId14"/>
    <p:sldId id="367" r:id="rId15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3">
          <p15:clr>
            <a:srgbClr val="A4A3A4"/>
          </p15:clr>
        </p15:guide>
        <p15:guide id="2" orient="horz" pos="1643">
          <p15:clr>
            <a:srgbClr val="A4A3A4"/>
          </p15:clr>
        </p15:guide>
        <p15:guide id="3" pos="3840">
          <p15:clr>
            <a:srgbClr val="A4A3A4"/>
          </p15:clr>
        </p15:guide>
        <p15:guide id="4" pos="28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56F478"/>
    <a:srgbClr val="009900"/>
    <a:srgbClr val="00B762"/>
    <a:srgbClr val="DF0048"/>
    <a:srgbClr val="FF5E55"/>
    <a:srgbClr val="D8D8D8"/>
    <a:srgbClr val="FAEF9B"/>
    <a:srgbClr val="8BB408"/>
    <a:srgbClr val="AFAD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9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38" y="96"/>
      </p:cViewPr>
      <p:guideLst>
        <p:guide orient="horz" pos="2223"/>
        <p:guide orient="horz" pos="1643"/>
        <p:guide pos="3840"/>
        <p:guide pos="28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fld id="{18F5DA94-CC9C-4364-A56B-1AE775DF1557}" type="datetimeFigureOut">
              <a:rPr lang="zh-CN" altLang="en-US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fld id="{9463D334-CB4C-4C43-8F83-DCFBC246C346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26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93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71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" Target="../slides/slide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D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464"/>
            <a:ext cx="9144000" cy="484034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1" y="92978"/>
            <a:ext cx="1804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确定位置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8B07820C-56AF-4469-A6F6-3319EDB899C1}"/>
              </a:ext>
            </a:extLst>
          </p:cNvPr>
          <p:cNvGrpSpPr/>
          <p:nvPr userDrawn="1"/>
        </p:nvGrpSpPr>
        <p:grpSpPr>
          <a:xfrm>
            <a:off x="7973610" y="4739974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E6599FA-3F8D-4965-8D2B-09972DA3558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6" action="ppaction://hlinksldjump"/>
              <a:extLst>
                <a:ext uri="{FF2B5EF4-FFF2-40B4-BE49-F238E27FC236}">
                  <a16:creationId xmlns:a16="http://schemas.microsoft.com/office/drawing/2014/main" id="{AA7D8119-36C1-4BFB-A495-6109AE76D3C7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9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D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464"/>
            <a:ext cx="9144000" cy="48403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074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Relationship Id="rId6" Type="http://schemas.openxmlformats.org/officeDocument/2006/relationships/slide" Target="slide3.xml"/><Relationship Id="rId5" Type="http://schemas.openxmlformats.org/officeDocument/2006/relationships/slide" Target="slide12.xml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6" name="矩形 25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29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30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" name="矩形 30"/>
          <p:cNvSpPr/>
          <p:nvPr/>
        </p:nvSpPr>
        <p:spPr>
          <a:xfrm>
            <a:off x="2698325" y="1435155"/>
            <a:ext cx="3536866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确定位置</a:t>
            </a:r>
          </a:p>
        </p:txBody>
      </p:sp>
      <p:pic>
        <p:nvPicPr>
          <p:cNvPr id="3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矩形 32"/>
          <p:cNvSpPr/>
          <p:nvPr/>
        </p:nvSpPr>
        <p:spPr>
          <a:xfrm>
            <a:off x="912693" y="519703"/>
            <a:ext cx="1668780" cy="68389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总复习</a:t>
            </a:r>
          </a:p>
        </p:txBody>
      </p:sp>
      <p:pic>
        <p:nvPicPr>
          <p:cNvPr id="34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单圆角矩形 34"/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6" name="单圆角矩形 35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7" name="单圆角矩形 36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8" name="单圆角矩形 37"/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9" name="圆角矩形 38">
            <a:hlinkClick r:id="rId3" action="ppaction://hlinksldjump"/>
          </p:cNvPr>
          <p:cNvSpPr/>
          <p:nvPr/>
        </p:nvSpPr>
        <p:spPr>
          <a:xfrm>
            <a:off x="22681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复习导入</a:t>
            </a:r>
          </a:p>
        </p:txBody>
      </p:sp>
      <p:sp>
        <p:nvSpPr>
          <p:cNvPr id="40" name="圆角矩形 39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巩固练习</a:t>
            </a:r>
          </a:p>
        </p:txBody>
      </p:sp>
      <p:sp>
        <p:nvSpPr>
          <p:cNvPr id="41" name="圆角矩形 40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课后作业</a:t>
            </a:r>
          </a:p>
        </p:txBody>
      </p:sp>
      <p:sp>
        <p:nvSpPr>
          <p:cNvPr id="42" name="圆角矩形 41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知识梳理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91498" y="391615"/>
            <a:ext cx="6270545" cy="51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下面是光明乡三个村庄的平面图。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0481" y="954143"/>
            <a:ext cx="3292125" cy="2796610"/>
          </a:xfrm>
          <a:prstGeom prst="rect">
            <a:avLst/>
          </a:prstGeom>
        </p:spPr>
      </p:pic>
      <p:sp>
        <p:nvSpPr>
          <p:cNvPr id="62" name="TextBox 15"/>
          <p:cNvSpPr txBox="1">
            <a:spLocks noChangeArrowheads="1"/>
          </p:cNvSpPr>
          <p:nvPr/>
        </p:nvSpPr>
        <p:spPr bwMode="auto">
          <a:xfrm>
            <a:off x="591498" y="1073154"/>
            <a:ext cx="4946659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以公园为观测点，用方向和距离分别写出三个村庄在图上的位置。</a:t>
            </a:r>
          </a:p>
        </p:txBody>
      </p:sp>
      <p:sp>
        <p:nvSpPr>
          <p:cNvPr id="63" name="TextBox 15"/>
          <p:cNvSpPr txBox="1">
            <a:spLocks noChangeArrowheads="1"/>
          </p:cNvSpPr>
          <p:nvPr/>
        </p:nvSpPr>
        <p:spPr bwMode="auto">
          <a:xfrm>
            <a:off x="591499" y="2991891"/>
            <a:ext cx="4946658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以兴阳村为观测点，说一说张家村和新村的方向。</a:t>
            </a:r>
          </a:p>
        </p:txBody>
      </p:sp>
      <p:sp>
        <p:nvSpPr>
          <p:cNvPr id="64" name="TextBox 15"/>
          <p:cNvSpPr txBox="1">
            <a:spLocks noChangeArrowheads="1"/>
          </p:cNvSpPr>
          <p:nvPr/>
        </p:nvSpPr>
        <p:spPr bwMode="auto">
          <a:xfrm>
            <a:off x="591499" y="3795639"/>
            <a:ext cx="7888268" cy="807913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张家村在兴阳村的西偏北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60°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方向上，新村在兴阳村的东偏北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19°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方向上。</a:t>
            </a:r>
          </a:p>
        </p:txBody>
      </p:sp>
      <p:sp>
        <p:nvSpPr>
          <p:cNvPr id="65" name="TextBox 15"/>
          <p:cNvSpPr txBox="1">
            <a:spLocks noChangeArrowheads="1"/>
          </p:cNvSpPr>
          <p:nvPr/>
        </p:nvSpPr>
        <p:spPr bwMode="auto">
          <a:xfrm>
            <a:off x="591499" y="1859030"/>
            <a:ext cx="4946658" cy="117724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张家村在公园北偏西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52°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方向上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630</a:t>
            </a:r>
            <a:r>
              <a:rPr lang="en-US" altLang="zh-CN" sz="2000" b="1" i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m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处，兴阳村在公园南偏西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25°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方向上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270</a:t>
            </a:r>
            <a:r>
              <a:rPr lang="en-US" altLang="zh-CN" sz="2000" b="1" i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m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处，新村在公园正东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630</a:t>
            </a:r>
            <a:r>
              <a:rPr lang="en-US" altLang="zh-CN" sz="2000" b="1" i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m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4" grpId="1"/>
      <p:bldP spid="65" grpId="0"/>
      <p:bldP spid="6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55940" y="330133"/>
            <a:ext cx="7988301" cy="125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王红要从家经过学校去小明家，请你描述她的行走路线。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7602" y="1557883"/>
            <a:ext cx="3908795" cy="1842427"/>
          </a:xfrm>
          <a:prstGeom prst="rect">
            <a:avLst/>
          </a:prstGeom>
        </p:spPr>
      </p:pic>
      <p:sp>
        <p:nvSpPr>
          <p:cNvPr id="54" name="TextBox 15"/>
          <p:cNvSpPr txBox="1">
            <a:spLocks noChangeArrowheads="1"/>
          </p:cNvSpPr>
          <p:nvPr/>
        </p:nvSpPr>
        <p:spPr bwMode="auto">
          <a:xfrm>
            <a:off x="1154683" y="3519667"/>
            <a:ext cx="6992425" cy="92012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王红从家出发，先向东走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250</a:t>
            </a:r>
            <a:r>
              <a:rPr lang="en-US" altLang="zh-CN" sz="2400" b="1" i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m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到达学校，再向东偏南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45°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150</a:t>
            </a:r>
            <a:r>
              <a:rPr lang="en-US" altLang="zh-CN" sz="2400" b="1" i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m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即可到达小明家。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9B57A7E9-31DF-4631-B1F5-3934ED0CCA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690849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3131BB37-BF97-4441-86F9-EF1D7C74B0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7" y="1601237"/>
            <a:ext cx="504952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508732" y="1495778"/>
            <a:ext cx="5213463" cy="1124301"/>
            <a:chOff x="1640631" y="864971"/>
            <a:chExt cx="3196412" cy="1124301"/>
          </a:xfrm>
          <a:noFill/>
        </p:grpSpPr>
        <p:sp>
          <p:nvSpPr>
            <p:cNvPr id="2" name="对话气泡: 圆角矩形 1"/>
            <p:cNvSpPr/>
            <p:nvPr/>
          </p:nvSpPr>
          <p:spPr>
            <a:xfrm>
              <a:off x="1640631" y="864971"/>
              <a:ext cx="3196412" cy="1075972"/>
            </a:xfrm>
            <a:prstGeom prst="wedgeRoundRectCallout">
              <a:avLst>
                <a:gd name="adj1" fmla="val -56074"/>
                <a:gd name="adj2" fmla="val 52123"/>
                <a:gd name="adj3" fmla="val 16667"/>
              </a:avLst>
            </a:prstGeom>
            <a:grp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/>
            </a:p>
          </p:txBody>
        </p:sp>
        <p:sp>
          <p:nvSpPr>
            <p:cNvPr id="7" name="TextBox 15"/>
            <p:cNvSpPr txBox="1">
              <a:spLocks noChangeArrowheads="1"/>
            </p:cNvSpPr>
            <p:nvPr/>
          </p:nvSpPr>
          <p:spPr bwMode="auto">
            <a:xfrm>
              <a:off x="1703578" y="954565"/>
              <a:ext cx="3070517" cy="103470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你还记得如何确定物体的位置，如何描述行走路线吗？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5800" y1="37368" x2="37800" y2="48421"/>
                        <a14:foregroundMark x1="43400" y1="35263" x2="49600" y2="528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2709" y="1562860"/>
            <a:ext cx="1832941" cy="132385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7"/>
            <a:ext cx="366860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复习导入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742732" y="999745"/>
            <a:ext cx="6874393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如何根据方向和距离确定物体位置？</a:t>
            </a:r>
          </a:p>
        </p:txBody>
      </p:sp>
      <p:sp>
        <p:nvSpPr>
          <p:cNvPr id="36" name="TextBox 15"/>
          <p:cNvSpPr txBox="1">
            <a:spLocks noChangeArrowheads="1"/>
          </p:cNvSpPr>
          <p:nvPr/>
        </p:nvSpPr>
        <p:spPr bwMode="auto">
          <a:xfrm>
            <a:off x="869711" y="1757140"/>
            <a:ext cx="6404260" cy="51764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读懂方向标，明确观测点。</a:t>
            </a:r>
          </a:p>
        </p:txBody>
      </p:sp>
      <p:sp>
        <p:nvSpPr>
          <p:cNvPr id="37" name="TextBox 15"/>
          <p:cNvSpPr txBox="1">
            <a:spLocks noChangeArrowheads="1"/>
          </p:cNvSpPr>
          <p:nvPr/>
        </p:nvSpPr>
        <p:spPr bwMode="auto">
          <a:xfrm>
            <a:off x="869711" y="2571750"/>
            <a:ext cx="6404260" cy="51764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测量出叙述方向所需要的角度。</a:t>
            </a:r>
          </a:p>
        </p:txBody>
      </p:sp>
      <p:sp>
        <p:nvSpPr>
          <p:cNvPr id="43" name="TextBox 15"/>
          <p:cNvSpPr txBox="1">
            <a:spLocks noChangeArrowheads="1"/>
          </p:cNvSpPr>
          <p:nvPr/>
        </p:nvSpPr>
        <p:spPr bwMode="auto">
          <a:xfrm>
            <a:off x="869711" y="3386360"/>
            <a:ext cx="6404260" cy="51764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确定观测点到观测目标之间的距离。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4209350" y="389381"/>
            <a:ext cx="174192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确定位置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知识梳理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6" grpId="0"/>
      <p:bldP spid="37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40199" y="351883"/>
            <a:ext cx="6996538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描述路线图的方法是什么？</a:t>
            </a: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800702" y="939682"/>
            <a:ext cx="7394392" cy="110337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清楚路线图中所经过的场所和各场所的顺序，确定好观测点。</a:t>
            </a: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800702" y="2008176"/>
            <a:ext cx="7394392" cy="58483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弄清每两个场所之间的方向和距离。</a:t>
            </a: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800702" y="2722055"/>
            <a:ext cx="7394392" cy="110172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说清从哪里出发，向什么方向走多远，到达哪里。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8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687959" y="948410"/>
            <a:ext cx="1957336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判断。</a:t>
            </a:r>
          </a:p>
        </p:txBody>
      </p:sp>
      <p:sp>
        <p:nvSpPr>
          <p:cNvPr id="51" name="TextBox 15"/>
          <p:cNvSpPr txBox="1">
            <a:spLocks noChangeArrowheads="1"/>
          </p:cNvSpPr>
          <p:nvPr/>
        </p:nvSpPr>
        <p:spPr bwMode="auto">
          <a:xfrm>
            <a:off x="562765" y="1528713"/>
            <a:ext cx="702966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）只要知道方向和距离就可以确定物体的位置。（     ）</a:t>
            </a:r>
          </a:p>
        </p:txBody>
      </p:sp>
      <p:sp>
        <p:nvSpPr>
          <p:cNvPr id="47" name="TextBox 15"/>
          <p:cNvSpPr txBox="1">
            <a:spLocks noChangeArrowheads="1"/>
          </p:cNvSpPr>
          <p:nvPr/>
        </p:nvSpPr>
        <p:spPr bwMode="auto">
          <a:xfrm>
            <a:off x="562765" y="2121573"/>
            <a:ext cx="702966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）红红家在东偏北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30°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方向上，距离是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200m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。（     ）</a:t>
            </a:r>
          </a:p>
        </p:txBody>
      </p:sp>
      <p:sp>
        <p:nvSpPr>
          <p:cNvPr id="49" name="TextBox 15"/>
          <p:cNvSpPr txBox="1">
            <a:spLocks noChangeArrowheads="1"/>
          </p:cNvSpPr>
          <p:nvPr/>
        </p:nvSpPr>
        <p:spPr bwMode="auto">
          <a:xfrm>
            <a:off x="562765" y="2745019"/>
            <a:ext cx="702966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）北偏西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40°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还可以说成西偏北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40°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。（     ）</a:t>
            </a:r>
          </a:p>
        </p:txBody>
      </p:sp>
      <p:sp>
        <p:nvSpPr>
          <p:cNvPr id="50" name="TextBox 15"/>
          <p:cNvSpPr txBox="1">
            <a:spLocks noChangeArrowheads="1"/>
          </p:cNvSpPr>
          <p:nvPr/>
        </p:nvSpPr>
        <p:spPr bwMode="auto">
          <a:xfrm>
            <a:off x="562764" y="3402855"/>
            <a:ext cx="832244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）要确定一个物体的准确位置，需要同时知道方向和距离。（     ）</a:t>
            </a:r>
          </a:p>
        </p:txBody>
      </p:sp>
      <p:sp>
        <p:nvSpPr>
          <p:cNvPr id="52" name="TextBox 15"/>
          <p:cNvSpPr txBox="1">
            <a:spLocks noChangeArrowheads="1"/>
          </p:cNvSpPr>
          <p:nvPr/>
        </p:nvSpPr>
        <p:spPr bwMode="auto">
          <a:xfrm>
            <a:off x="8012316" y="3343704"/>
            <a:ext cx="39155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</a:p>
        </p:txBody>
      </p:sp>
      <p:sp>
        <p:nvSpPr>
          <p:cNvPr id="53" name="TextBox 15"/>
          <p:cNvSpPr txBox="1">
            <a:spLocks noChangeArrowheads="1"/>
          </p:cNvSpPr>
          <p:nvPr/>
        </p:nvSpPr>
        <p:spPr bwMode="auto">
          <a:xfrm>
            <a:off x="6727163" y="1553783"/>
            <a:ext cx="39155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TextBox 15"/>
          <p:cNvSpPr txBox="1">
            <a:spLocks noChangeArrowheads="1"/>
          </p:cNvSpPr>
          <p:nvPr/>
        </p:nvSpPr>
        <p:spPr bwMode="auto">
          <a:xfrm>
            <a:off x="6448243" y="2111474"/>
            <a:ext cx="39155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TextBox 15"/>
          <p:cNvSpPr txBox="1">
            <a:spLocks noChangeArrowheads="1"/>
          </p:cNvSpPr>
          <p:nvPr/>
        </p:nvSpPr>
        <p:spPr bwMode="auto">
          <a:xfrm>
            <a:off x="5742334" y="2743827"/>
            <a:ext cx="39155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5" grpId="0"/>
      <p:bldP spid="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01194" y="293961"/>
            <a:ext cx="4395341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看图填空。</a:t>
            </a: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3495312" y="1066736"/>
            <a:ext cx="665401" cy="43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</a:t>
            </a: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4613909" y="1088309"/>
            <a:ext cx="665402" cy="43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</a:t>
            </a: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1546408" y="2141282"/>
            <a:ext cx="105821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880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059309" y="3230335"/>
            <a:ext cx="39155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</a:t>
            </a:r>
          </a:p>
        </p:txBody>
      </p:sp>
      <p:sp>
        <p:nvSpPr>
          <p:cNvPr id="30" name="TextBox 15"/>
          <p:cNvSpPr txBox="1">
            <a:spLocks noChangeArrowheads="1"/>
          </p:cNvSpPr>
          <p:nvPr/>
        </p:nvSpPr>
        <p:spPr bwMode="auto">
          <a:xfrm>
            <a:off x="3726177" y="2806337"/>
            <a:ext cx="39155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</a:t>
            </a:r>
          </a:p>
        </p:txBody>
      </p:sp>
      <p:sp>
        <p:nvSpPr>
          <p:cNvPr id="31" name="TextBox 15"/>
          <p:cNvSpPr txBox="1">
            <a:spLocks noChangeArrowheads="1"/>
          </p:cNvSpPr>
          <p:nvPr/>
        </p:nvSpPr>
        <p:spPr bwMode="auto">
          <a:xfrm>
            <a:off x="3430993" y="3195867"/>
            <a:ext cx="72972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15"/>
          <p:cNvSpPr txBox="1">
            <a:spLocks noChangeArrowheads="1"/>
          </p:cNvSpPr>
          <p:nvPr/>
        </p:nvSpPr>
        <p:spPr bwMode="auto">
          <a:xfrm>
            <a:off x="3752869" y="1766435"/>
            <a:ext cx="72972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正北</a:t>
            </a:r>
          </a:p>
        </p:txBody>
      </p:sp>
      <p:sp>
        <p:nvSpPr>
          <p:cNvPr id="28" name="TextBox 15"/>
          <p:cNvSpPr txBox="1">
            <a:spLocks noChangeArrowheads="1"/>
          </p:cNvSpPr>
          <p:nvPr/>
        </p:nvSpPr>
        <p:spPr bwMode="auto">
          <a:xfrm>
            <a:off x="726658" y="1766435"/>
            <a:ext cx="3755931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）体育中心在学校的（     ）方向（    ）</a:t>
            </a:r>
            <a:r>
              <a:rPr lang="en-US" altLang="zh-CN" sz="2000" b="1" i="1" dirty="0">
                <a:latin typeface="+mn-lt"/>
                <a:ea typeface="楷体" panose="02010609060101010101" pitchFamily="49" charset="-122"/>
              </a:rPr>
              <a:t>m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处。</a:t>
            </a:r>
          </a:p>
        </p:txBody>
      </p:sp>
      <p:sp>
        <p:nvSpPr>
          <p:cNvPr id="33" name="TextBox 15"/>
          <p:cNvSpPr txBox="1">
            <a:spLocks noChangeArrowheads="1"/>
          </p:cNvSpPr>
          <p:nvPr/>
        </p:nvSpPr>
        <p:spPr bwMode="auto">
          <a:xfrm>
            <a:off x="726658" y="1102850"/>
            <a:ext cx="765597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）电信局在学校的（   ）偏（   ）（    ）方向（    ）</a:t>
            </a:r>
            <a:r>
              <a:rPr lang="en-US" altLang="zh-CN" sz="2000" b="1" i="1" dirty="0">
                <a:latin typeface="+mn-lt"/>
                <a:ea typeface="楷体" panose="02010609060101010101" pitchFamily="49" charset="-122"/>
              </a:rPr>
              <a:t>m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处。</a:t>
            </a:r>
          </a:p>
        </p:txBody>
      </p:sp>
      <p:sp>
        <p:nvSpPr>
          <p:cNvPr id="34" name="TextBox 15"/>
          <p:cNvSpPr txBox="1">
            <a:spLocks noChangeArrowheads="1"/>
          </p:cNvSpPr>
          <p:nvPr/>
        </p:nvSpPr>
        <p:spPr bwMode="auto">
          <a:xfrm>
            <a:off x="726658" y="2850904"/>
            <a:ext cx="4068165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）农贸市场在学校的（   ）偏（   ）（    ）方向（    ）</a:t>
            </a:r>
            <a:r>
              <a:rPr lang="en-US" altLang="zh-CN" sz="2000" b="1" i="1" dirty="0">
                <a:latin typeface="+mn-lt"/>
                <a:ea typeface="楷体" panose="02010609060101010101" pitchFamily="49" charset="-122"/>
              </a:rPr>
              <a:t>m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处。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0024" y="1704943"/>
            <a:ext cx="3322608" cy="2613887"/>
          </a:xfrm>
          <a:prstGeom prst="rect">
            <a:avLst/>
          </a:prstGeom>
        </p:spPr>
      </p:pic>
      <p:sp>
        <p:nvSpPr>
          <p:cNvPr id="35" name="TextBox 15"/>
          <p:cNvSpPr txBox="1">
            <a:spLocks noChangeArrowheads="1"/>
          </p:cNvSpPr>
          <p:nvPr/>
        </p:nvSpPr>
        <p:spPr bwMode="auto">
          <a:xfrm>
            <a:off x="6929367" y="1080113"/>
            <a:ext cx="72972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1320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TextBox 15"/>
          <p:cNvSpPr txBox="1">
            <a:spLocks noChangeArrowheads="1"/>
          </p:cNvSpPr>
          <p:nvPr/>
        </p:nvSpPr>
        <p:spPr bwMode="auto">
          <a:xfrm>
            <a:off x="5541368" y="1112772"/>
            <a:ext cx="72972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50°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15"/>
          <p:cNvSpPr txBox="1">
            <a:spLocks noChangeArrowheads="1"/>
          </p:cNvSpPr>
          <p:nvPr/>
        </p:nvSpPr>
        <p:spPr bwMode="auto">
          <a:xfrm>
            <a:off x="2028262" y="3220804"/>
            <a:ext cx="72972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35°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30" grpId="0"/>
      <p:bldP spid="31" grpId="0"/>
      <p:bldP spid="32" grpId="0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14927" y="311215"/>
            <a:ext cx="4320975" cy="1249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某文化宫广场周围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环境如右图所示。</a:t>
            </a: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520115" y="1455651"/>
            <a:ext cx="5285462" cy="184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）文化宫东面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350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米处，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有一条商业街与人民路互相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垂直。在图中画出直线表示这条街，并标上：商业街。</a:t>
            </a:r>
          </a:p>
        </p:txBody>
      </p:sp>
      <p:sp>
        <p:nvSpPr>
          <p:cNvPr id="24" name="TextBox 15"/>
          <p:cNvSpPr txBox="1">
            <a:spLocks noChangeArrowheads="1"/>
          </p:cNvSpPr>
          <p:nvPr/>
        </p:nvSpPr>
        <p:spPr bwMode="auto">
          <a:xfrm>
            <a:off x="414757" y="3273458"/>
            <a:ext cx="8192560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）体育馆在文化宫（         ）方向（    ）米处。</a:t>
            </a:r>
          </a:p>
        </p:txBody>
      </p:sp>
      <p:sp>
        <p:nvSpPr>
          <p:cNvPr id="29" name="矩形 28"/>
          <p:cNvSpPr/>
          <p:nvPr/>
        </p:nvSpPr>
        <p:spPr>
          <a:xfrm>
            <a:off x="3616725" y="3296589"/>
            <a:ext cx="17331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北偏东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45°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386715" y="3717925"/>
            <a:ext cx="8359775" cy="95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）李晓明以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分的速度从学校沿着人民路向东走，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分后他在文化宫（    ）面（   ）米处。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1680" y="484505"/>
            <a:ext cx="3828415" cy="192405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6350222" y="3273509"/>
            <a:ext cx="65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659225" y="421072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</a:t>
            </a:r>
          </a:p>
        </p:txBody>
      </p:sp>
      <p:sp>
        <p:nvSpPr>
          <p:cNvPr id="19" name="矩形 18"/>
          <p:cNvSpPr/>
          <p:nvPr/>
        </p:nvSpPr>
        <p:spPr>
          <a:xfrm>
            <a:off x="4134877" y="4210723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 rot="10800000" flipV="1">
            <a:off x="5805507" y="1851203"/>
            <a:ext cx="1743282" cy="97449"/>
            <a:chOff x="4441955" y="2175230"/>
            <a:chExt cx="1743282" cy="82673"/>
          </a:xfrm>
        </p:grpSpPr>
        <p:cxnSp>
          <p:nvCxnSpPr>
            <p:cNvPr id="31" name="直接连接符 30"/>
            <p:cNvCxnSpPr/>
            <p:nvPr/>
          </p:nvCxnSpPr>
          <p:spPr>
            <a:xfrm rot="10800000" flipH="1" flipV="1">
              <a:off x="4441955" y="2257903"/>
              <a:ext cx="1743282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3" name="组合 32"/>
            <p:cNvGrpSpPr/>
            <p:nvPr/>
          </p:nvGrpSpPr>
          <p:grpSpPr>
            <a:xfrm>
              <a:off x="4727220" y="2175230"/>
              <a:ext cx="1017419" cy="81122"/>
              <a:chOff x="4877493" y="2469455"/>
              <a:chExt cx="1017419" cy="81122"/>
            </a:xfrm>
          </p:grpSpPr>
          <p:cxnSp>
            <p:nvCxnSpPr>
              <p:cNvPr id="34" name="直接连接符 33"/>
              <p:cNvCxnSpPr/>
              <p:nvPr/>
            </p:nvCxnSpPr>
            <p:spPr>
              <a:xfrm rot="16200000">
                <a:off x="5854351" y="2510017"/>
                <a:ext cx="8112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16200000">
                <a:off x="5347770" y="2510016"/>
                <a:ext cx="8112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16200000">
                <a:off x="4836932" y="2510016"/>
                <a:ext cx="8112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椭圆 36"/>
          <p:cNvSpPr/>
          <p:nvPr/>
        </p:nvSpPr>
        <p:spPr>
          <a:xfrm>
            <a:off x="7525077" y="1920889"/>
            <a:ext cx="61394" cy="613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7441656" y="1504366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商业街</a:t>
            </a:r>
            <a:endParaRPr lang="zh-CN" altLang="en-US" b="1" dirty="0"/>
          </a:p>
        </p:txBody>
      </p:sp>
      <p:cxnSp>
        <p:nvCxnSpPr>
          <p:cNvPr id="3" name="直接连接符 2"/>
          <p:cNvCxnSpPr/>
          <p:nvPr/>
        </p:nvCxnSpPr>
        <p:spPr>
          <a:xfrm flipH="1" flipV="1">
            <a:off x="7548880" y="1039495"/>
            <a:ext cx="4445" cy="97091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7" grpId="0"/>
      <p:bldP spid="18" grpId="0"/>
      <p:bldP spid="19" grpId="0"/>
      <p:bldP spid="37" grpId="0" bldLvl="0" animBg="1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58064" y="356587"/>
            <a:ext cx="4680698" cy="125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右图是某市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路公交车行驶路线图。</a:t>
            </a: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459735" y="1550537"/>
            <a:ext cx="4940401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）从火车站向（   ）行驶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）站到汽车站，再向（    ）行驶（    ）站到医院，从医院向（   ）偏（   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45°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方向行驶（    ）站到十五中学。</a:t>
            </a:r>
          </a:p>
        </p:txBody>
      </p:sp>
      <p:sp>
        <p:nvSpPr>
          <p:cNvPr id="29" name="矩形 28"/>
          <p:cNvSpPr/>
          <p:nvPr/>
        </p:nvSpPr>
        <p:spPr>
          <a:xfrm>
            <a:off x="3109834" y="1550537"/>
            <a:ext cx="6171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03680" y="1975117"/>
            <a:ext cx="4249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399353" y="3673648"/>
            <a:ext cx="8327366" cy="9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）从气象台向（   ）行驶（   ）站到十五中学，再向（    ）偏（    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45°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方向行驶（    ）站到少年宫。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632" y="440630"/>
            <a:ext cx="3566469" cy="2324301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382536" y="1937535"/>
            <a:ext cx="4249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</a:t>
            </a:r>
          </a:p>
        </p:txBody>
      </p:sp>
      <p:sp>
        <p:nvSpPr>
          <p:cNvPr id="17" name="矩形 16"/>
          <p:cNvSpPr/>
          <p:nvPr/>
        </p:nvSpPr>
        <p:spPr>
          <a:xfrm>
            <a:off x="1622740" y="2426983"/>
            <a:ext cx="4249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65664" y="2862749"/>
            <a:ext cx="4249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</a:t>
            </a:r>
          </a:p>
        </p:txBody>
      </p:sp>
      <p:sp>
        <p:nvSpPr>
          <p:cNvPr id="19" name="矩形 18"/>
          <p:cNvSpPr/>
          <p:nvPr/>
        </p:nvSpPr>
        <p:spPr>
          <a:xfrm>
            <a:off x="2211410" y="2905586"/>
            <a:ext cx="4249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</a:t>
            </a:r>
          </a:p>
        </p:txBody>
      </p:sp>
      <p:sp>
        <p:nvSpPr>
          <p:cNvPr id="20" name="矩形 19"/>
          <p:cNvSpPr/>
          <p:nvPr/>
        </p:nvSpPr>
        <p:spPr>
          <a:xfrm>
            <a:off x="966987" y="3367251"/>
            <a:ext cx="4249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4292" y="3653200"/>
            <a:ext cx="3401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092582" y="3669279"/>
            <a:ext cx="3401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</a:t>
            </a:r>
          </a:p>
        </p:txBody>
      </p:sp>
      <p:sp>
        <p:nvSpPr>
          <p:cNvPr id="27" name="矩形 26"/>
          <p:cNvSpPr/>
          <p:nvPr/>
        </p:nvSpPr>
        <p:spPr>
          <a:xfrm>
            <a:off x="867070" y="412082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332174" y="4113461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</a:t>
            </a:r>
          </a:p>
        </p:txBody>
      </p:sp>
      <p:sp>
        <p:nvSpPr>
          <p:cNvPr id="31" name="矩形 30"/>
          <p:cNvSpPr/>
          <p:nvPr/>
        </p:nvSpPr>
        <p:spPr>
          <a:xfrm>
            <a:off x="5487546" y="4083856"/>
            <a:ext cx="3401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16" grpId="0"/>
      <p:bldP spid="17" grpId="0"/>
      <p:bldP spid="18" grpId="0"/>
      <p:bldP spid="19" grpId="0"/>
      <p:bldP spid="20" grpId="0"/>
      <p:bldP spid="21" grpId="0"/>
      <p:bldP spid="23" grpId="0"/>
      <p:bldP spid="27" grpId="0"/>
      <p:bldP spid="28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738" y="1835827"/>
            <a:ext cx="4374515" cy="2899289"/>
          </a:xfrm>
          <a:prstGeom prst="rect">
            <a:avLst/>
          </a:prstGeom>
        </p:spPr>
      </p:pic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58065" y="326666"/>
            <a:ext cx="8223746" cy="51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根据下面的描述，在平面图上标出各场所的位置。</a:t>
            </a: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442848" y="923736"/>
            <a:ext cx="7947173" cy="4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）图书馆在校门的北偏东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35°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方向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150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处。</a:t>
            </a:r>
          </a:p>
        </p:txBody>
      </p:sp>
      <p:sp>
        <p:nvSpPr>
          <p:cNvPr id="24" name="TextBox 15"/>
          <p:cNvSpPr txBox="1">
            <a:spLocks noChangeArrowheads="1"/>
          </p:cNvSpPr>
          <p:nvPr/>
        </p:nvSpPr>
        <p:spPr bwMode="auto">
          <a:xfrm>
            <a:off x="442848" y="1381104"/>
            <a:ext cx="6939332" cy="4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）体育馆在校门的西偏北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40°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方向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200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处。</a:t>
            </a:r>
          </a:p>
        </p:txBody>
      </p:sp>
      <p:grpSp>
        <p:nvGrpSpPr>
          <p:cNvPr id="70" name="组合 69"/>
          <p:cNvGrpSpPr/>
          <p:nvPr/>
        </p:nvGrpSpPr>
        <p:grpSpPr>
          <a:xfrm rot="7500000">
            <a:off x="4044532" y="3523562"/>
            <a:ext cx="1464814" cy="82673"/>
            <a:chOff x="4720423" y="2175230"/>
            <a:chExt cx="1464814" cy="82673"/>
          </a:xfrm>
        </p:grpSpPr>
        <p:cxnSp>
          <p:nvCxnSpPr>
            <p:cNvPr id="71" name="直接连接符 70"/>
            <p:cNvCxnSpPr/>
            <p:nvPr/>
          </p:nvCxnSpPr>
          <p:spPr>
            <a:xfrm>
              <a:off x="4720423" y="2257903"/>
              <a:ext cx="1464814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2" name="组合 71"/>
            <p:cNvGrpSpPr/>
            <p:nvPr/>
          </p:nvGrpSpPr>
          <p:grpSpPr>
            <a:xfrm>
              <a:off x="4727220" y="2175230"/>
              <a:ext cx="1017419" cy="81122"/>
              <a:chOff x="4877493" y="2469455"/>
              <a:chExt cx="1017419" cy="81122"/>
            </a:xfrm>
          </p:grpSpPr>
          <p:cxnSp>
            <p:nvCxnSpPr>
              <p:cNvPr id="73" name="直接连接符 72"/>
              <p:cNvCxnSpPr/>
              <p:nvPr/>
            </p:nvCxnSpPr>
            <p:spPr>
              <a:xfrm rot="16200000">
                <a:off x="5854351" y="2510017"/>
                <a:ext cx="8112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6200000">
                <a:off x="5347770" y="2510016"/>
                <a:ext cx="8112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6200000">
                <a:off x="4836932" y="2510016"/>
                <a:ext cx="81121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4" name="组合 63"/>
          <p:cNvGrpSpPr/>
          <p:nvPr/>
        </p:nvGrpSpPr>
        <p:grpSpPr>
          <a:xfrm rot="2400000">
            <a:off x="2662341" y="3447858"/>
            <a:ext cx="1910020" cy="89009"/>
            <a:chOff x="2125715" y="3097828"/>
            <a:chExt cx="1910020" cy="89009"/>
          </a:xfrm>
        </p:grpSpPr>
        <p:grpSp>
          <p:nvGrpSpPr>
            <p:cNvPr id="60" name="组合 59"/>
            <p:cNvGrpSpPr/>
            <p:nvPr/>
          </p:nvGrpSpPr>
          <p:grpSpPr>
            <a:xfrm>
              <a:off x="2125715" y="3097828"/>
              <a:ext cx="1910020" cy="82673"/>
              <a:chOff x="4720423" y="2175230"/>
              <a:chExt cx="1910020" cy="82673"/>
            </a:xfrm>
          </p:grpSpPr>
          <p:cxnSp>
            <p:nvCxnSpPr>
              <p:cNvPr id="7" name="直接连接符 6"/>
              <p:cNvCxnSpPr/>
              <p:nvPr/>
            </p:nvCxnSpPr>
            <p:spPr>
              <a:xfrm>
                <a:off x="4720423" y="2257903"/>
                <a:ext cx="191002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9" name="组合 58"/>
              <p:cNvGrpSpPr/>
              <p:nvPr/>
            </p:nvGrpSpPr>
            <p:grpSpPr>
              <a:xfrm>
                <a:off x="4727220" y="2175230"/>
                <a:ext cx="1017419" cy="81122"/>
                <a:chOff x="4877493" y="2469455"/>
                <a:chExt cx="1017419" cy="81122"/>
              </a:xfrm>
            </p:grpSpPr>
            <p:cxnSp>
              <p:nvCxnSpPr>
                <p:cNvPr id="65" name="直接连接符 64"/>
                <p:cNvCxnSpPr/>
                <p:nvPr/>
              </p:nvCxnSpPr>
              <p:spPr>
                <a:xfrm rot="16200000">
                  <a:off x="5854351" y="2510017"/>
                  <a:ext cx="8112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直接连接符 65"/>
                <p:cNvCxnSpPr/>
                <p:nvPr/>
              </p:nvCxnSpPr>
              <p:spPr>
                <a:xfrm rot="16200000">
                  <a:off x="5347770" y="2510016"/>
                  <a:ext cx="8112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直接连接符 66"/>
                <p:cNvCxnSpPr/>
                <p:nvPr/>
              </p:nvCxnSpPr>
              <p:spPr>
                <a:xfrm rot="16200000">
                  <a:off x="4836932" y="2510016"/>
                  <a:ext cx="8112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7" name="直接连接符 76"/>
            <p:cNvCxnSpPr/>
            <p:nvPr/>
          </p:nvCxnSpPr>
          <p:spPr>
            <a:xfrm rot="16200000">
              <a:off x="3545335" y="3146277"/>
              <a:ext cx="8112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8" name="椭圆 67"/>
          <p:cNvSpPr/>
          <p:nvPr/>
        </p:nvSpPr>
        <p:spPr>
          <a:xfrm>
            <a:off x="2834990" y="2879842"/>
            <a:ext cx="61394" cy="613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5132373" y="2916996"/>
            <a:ext cx="61394" cy="6139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5264622" y="2907732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图书馆</a:t>
            </a:r>
            <a:endParaRPr lang="zh-CN" altLang="en-US" dirty="0"/>
          </a:p>
        </p:txBody>
      </p:sp>
      <p:sp>
        <p:nvSpPr>
          <p:cNvPr id="78" name="矩形 77"/>
          <p:cNvSpPr/>
          <p:nvPr/>
        </p:nvSpPr>
        <p:spPr>
          <a:xfrm>
            <a:off x="2422653" y="252021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体育馆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80" grpId="0" animBg="1"/>
      <p:bldP spid="69" grpId="0"/>
      <p:bldP spid="7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727</Words>
  <Application>Microsoft Office PowerPoint</Application>
  <PresentationFormat>全屏显示(16:9)</PresentationFormat>
  <Paragraphs>87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幼圆</vt:lpstr>
      <vt:lpstr>Arial</vt:lpstr>
      <vt:lpstr>Calibri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lcj</dc:creator>
  <cp:lastModifiedBy>Lenovo</cp:lastModifiedBy>
  <cp:revision>837</cp:revision>
  <dcterms:created xsi:type="dcterms:W3CDTF">2016-06-05T01:28:00Z</dcterms:created>
  <dcterms:modified xsi:type="dcterms:W3CDTF">2019-10-18T08:35:11Z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